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13" d="100"/>
          <a:sy n="213" d="100"/>
        </p:scale>
        <p:origin x="-184" y="-1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269923"/>
            <a:ext cx="7406640" cy="1104138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387548"/>
            <a:ext cx="7406640" cy="131445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CC49AC-E322-6048-A227-A02351EA18F2}" type="datetimeFigureOut">
              <a:rPr lang="en-US" smtClean="0"/>
              <a:t>8/15/16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B9BE56-6893-0743-ADA7-709B8C31377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060351"/>
            <a:ext cx="210312" cy="157734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008762"/>
            <a:ext cx="64008" cy="48006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CC49AC-E322-6048-A227-A02351EA18F2}" type="datetimeFigureOut">
              <a:rPr lang="en-US" smtClean="0"/>
              <a:t>8/15/16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B9BE56-6893-0743-ADA7-709B8C3137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05980"/>
            <a:ext cx="1828800" cy="4388644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05981"/>
            <a:ext cx="5562600" cy="4388644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CC49AC-E322-6048-A227-A02351EA18F2}" type="datetimeFigureOut">
              <a:rPr lang="en-US" smtClean="0"/>
              <a:t>8/15/16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B9BE56-6893-0743-ADA7-709B8C3137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CC49AC-E322-6048-A227-A02351EA18F2}" type="datetimeFigureOut">
              <a:rPr lang="en-US" smtClean="0"/>
              <a:t>8/15/16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B9BE56-6893-0743-ADA7-709B8C3137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40"/>
            <a:ext cx="6858000" cy="514354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1950243"/>
            <a:ext cx="6400800" cy="17145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800100"/>
            <a:ext cx="6400800" cy="1132284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CC49AC-E322-6048-A227-A02351EA18F2}" type="datetimeFigureOut">
              <a:rPr lang="en-US" smtClean="0"/>
              <a:t>8/15/16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B9BE56-6893-0743-ADA7-709B8C31377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514354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110992"/>
            <a:ext cx="210312" cy="157734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059403"/>
            <a:ext cx="64008" cy="48006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05740"/>
            <a:ext cx="7498080" cy="85725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143000"/>
            <a:ext cx="3657600" cy="34975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143000"/>
            <a:ext cx="3657600" cy="34975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CC49AC-E322-6048-A227-A02351EA18F2}" type="datetimeFigureOut">
              <a:rPr lang="en-US" smtClean="0"/>
              <a:t>8/15/16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B9BE56-6893-0743-ADA7-709B8C3137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70252"/>
            <a:ext cx="8229600" cy="85725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46209"/>
            <a:ext cx="4023360" cy="48006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246209"/>
            <a:ext cx="4023360" cy="48006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727002"/>
            <a:ext cx="4023360" cy="30861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727002"/>
            <a:ext cx="4023360" cy="30861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CC49AC-E322-6048-A227-A02351EA18F2}" type="datetimeFigureOut">
              <a:rPr lang="en-US" smtClean="0"/>
              <a:t>8/15/16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B9BE56-6893-0743-ADA7-709B8C3137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05740"/>
            <a:ext cx="7498080" cy="85725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CC49AC-E322-6048-A227-A02351EA18F2}" type="datetimeFigureOut">
              <a:rPr lang="en-US" smtClean="0"/>
              <a:t>8/15/16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B9BE56-6893-0743-ADA7-709B8C3137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51435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CC49AC-E322-6048-A227-A02351EA18F2}" type="datetimeFigureOut">
              <a:rPr lang="en-US" smtClean="0"/>
              <a:t>8/15/16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B9BE56-6893-0743-ADA7-709B8C31377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40"/>
            <a:ext cx="73152" cy="514354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2583"/>
            <a:ext cx="3810000" cy="871538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055223"/>
            <a:ext cx="3810000" cy="523875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153400" cy="29944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CC49AC-E322-6048-A227-A02351EA18F2}" type="datetimeFigureOut">
              <a:rPr lang="en-US" smtClean="0"/>
              <a:t>8/15/16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B9BE56-6893-0743-ADA7-709B8C3137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800100"/>
            <a:ext cx="2743200" cy="14859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CC49AC-E322-6048-A227-A02351EA18F2}" type="datetimeFigureOut">
              <a:rPr lang="en-US" smtClean="0"/>
              <a:t>8/15/16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B9BE56-6893-0743-ADA7-709B8C31377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800100"/>
            <a:ext cx="4572000" cy="3429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857253"/>
            <a:ext cx="4419600" cy="2635898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9" name="Process 8"/>
          <p:cNvSpPr/>
          <p:nvPr/>
        </p:nvSpPr>
        <p:spPr>
          <a:xfrm rot="19468671">
            <a:off x="396725" y="715756"/>
            <a:ext cx="685800" cy="153232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Process 9"/>
          <p:cNvSpPr/>
          <p:nvPr/>
        </p:nvSpPr>
        <p:spPr>
          <a:xfrm rot="2103354" flipH="1">
            <a:off x="5003667" y="702590"/>
            <a:ext cx="649224" cy="153232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3600450"/>
            <a:ext cx="4419600" cy="5715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611941"/>
            <a:ext cx="1638887" cy="1229165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8" y="15827"/>
            <a:ext cx="1702191" cy="1276644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3" y="791308"/>
            <a:ext cx="1125717" cy="826968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5" y="-40"/>
            <a:ext cx="8131127" cy="514354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085850"/>
            <a:ext cx="7498080" cy="360045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4729163"/>
            <a:ext cx="2133600" cy="357188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C5CC49AC-E322-6048-A227-A02351EA18F2}" type="datetimeFigureOut">
              <a:rPr lang="en-US" smtClean="0"/>
              <a:t>8/15/16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4729163"/>
            <a:ext cx="2895600" cy="357188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4729163"/>
            <a:ext cx="457200" cy="3571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62B9BE56-6893-0743-ADA7-709B8C313778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40"/>
            <a:ext cx="73152" cy="514354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tiff"/><Relationship Id="rId12" Type="http://schemas.openxmlformats.org/officeDocument/2006/relationships/image" Target="../media/image17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Selecting Movie Scripts the Data Science Way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W201-5 Final Project</a:t>
            </a:r>
          </a:p>
          <a:p>
            <a:r>
              <a:rPr lang="en-US" dirty="0" err="1" smtClean="0"/>
              <a:t>Natarajan</a:t>
            </a:r>
            <a:r>
              <a:rPr lang="en-US" dirty="0" smtClean="0"/>
              <a:t> Shankar, </a:t>
            </a:r>
            <a:r>
              <a:rPr lang="en-US" dirty="0" err="1" smtClean="0"/>
              <a:t>Varadarajan</a:t>
            </a:r>
            <a:r>
              <a:rPr lang="en-US" dirty="0" smtClean="0"/>
              <a:t> </a:t>
            </a:r>
            <a:r>
              <a:rPr lang="en-US" dirty="0" err="1" smtClean="0"/>
              <a:t>Srinivasan</a:t>
            </a:r>
            <a:r>
              <a:rPr lang="en-US" dirty="0" smtClean="0"/>
              <a:t>, Leslie </a:t>
            </a:r>
            <a:r>
              <a:rPr lang="en-US" dirty="0" err="1" smtClean="0"/>
              <a:t>Teo</a:t>
            </a:r>
            <a:r>
              <a:rPr lang="en-US" dirty="0" smtClean="0"/>
              <a:t>, Qian Yu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20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435607" y="1143000"/>
            <a:ext cx="4246317" cy="349758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Script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0000"/>
                </a:solidFill>
              </a:rPr>
              <a:t>the</a:t>
            </a:r>
            <a:r>
              <a:rPr lang="en-US" dirty="0" smtClean="0"/>
              <a:t> heart </a:t>
            </a:r>
            <a:r>
              <a:rPr lang="en-US" dirty="0" smtClean="0"/>
              <a:t>of a movie</a:t>
            </a:r>
          </a:p>
          <a:p>
            <a:r>
              <a:rPr lang="en-US" dirty="0" smtClean="0"/>
              <a:t>Script selection is a critical step in movie production</a:t>
            </a:r>
          </a:p>
          <a:p>
            <a:r>
              <a:rPr lang="en-US" dirty="0" smtClean="0"/>
              <a:t>Data Science is mainly used in market research and promotion strategy </a:t>
            </a:r>
          </a:p>
          <a:p>
            <a:r>
              <a:rPr lang="en-US" dirty="0" smtClean="0"/>
              <a:t>There is no good technology available to </a:t>
            </a:r>
            <a:r>
              <a:rPr lang="en-US" dirty="0" smtClean="0"/>
              <a:t>analy</a:t>
            </a:r>
            <a:r>
              <a:rPr lang="en-US" dirty="0" smtClean="0">
                <a:solidFill>
                  <a:srgbClr val="FF0000"/>
                </a:solidFill>
              </a:rPr>
              <a:t>ze</a:t>
            </a:r>
            <a:r>
              <a:rPr lang="en-US" dirty="0" smtClean="0"/>
              <a:t> </a:t>
            </a:r>
            <a:r>
              <a:rPr lang="en-US" dirty="0" smtClean="0"/>
              <a:t>scripts</a:t>
            </a:r>
          </a:p>
          <a:p>
            <a:r>
              <a:rPr lang="en-US" i="1" u="sng" dirty="0" smtClean="0">
                <a:solidFill>
                  <a:srgbClr val="FF0000"/>
                </a:solidFill>
              </a:rPr>
              <a:t>Studios rely upon sequels. Aren’t </a:t>
            </a:r>
            <a:r>
              <a:rPr lang="en-US" i="1" u="sng" dirty="0" smtClean="0">
                <a:solidFill>
                  <a:srgbClr val="FF0000"/>
                </a:solidFill>
              </a:rPr>
              <a:t>we just tired of </a:t>
            </a:r>
            <a:r>
              <a:rPr lang="en-US" i="1" u="sng" dirty="0" err="1" smtClean="0">
                <a:solidFill>
                  <a:srgbClr val="FF0000"/>
                </a:solidFill>
              </a:rPr>
              <a:t>sequesl</a:t>
            </a:r>
            <a:r>
              <a:rPr lang="en-US" i="1" u="sng" dirty="0" smtClean="0">
                <a:solidFill>
                  <a:srgbClr val="FF0000"/>
                </a:solidFill>
              </a:rPr>
              <a:t>?</a:t>
            </a:r>
            <a:endParaRPr lang="en-US" i="1" u="sng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197" y="1060718"/>
            <a:ext cx="2712017" cy="35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09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Our</a:t>
            </a:r>
            <a:r>
              <a:rPr lang="en-US" dirty="0" smtClean="0"/>
              <a:t> 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143000"/>
            <a:ext cx="4190612" cy="3497580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en-US" dirty="0" smtClean="0"/>
              <a:t>Develop an movie script analyzing tool </a:t>
            </a:r>
            <a:r>
              <a:rPr lang="en-US" dirty="0" smtClean="0"/>
              <a:t>to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Improve script selection efficiency</a:t>
            </a:r>
          </a:p>
          <a:p>
            <a:r>
              <a:rPr lang="en-US" dirty="0" smtClean="0"/>
              <a:t>Predict audience likeability and box </a:t>
            </a:r>
            <a:r>
              <a:rPr lang="en-US" dirty="0" smtClean="0"/>
              <a:t>office </a:t>
            </a:r>
            <a:r>
              <a:rPr lang="en-US" dirty="0" smtClean="0">
                <a:solidFill>
                  <a:srgbClr val="FF0000"/>
                </a:solidFill>
              </a:rPr>
              <a:t>potential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814" y="1258723"/>
            <a:ext cx="2819874" cy="28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91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Data Source and Success Metric</a:t>
            </a:r>
            <a:endParaRPr lang="en-US" sz="4000" dirty="0"/>
          </a:p>
        </p:txBody>
      </p:sp>
      <p:pic>
        <p:nvPicPr>
          <p:cNvPr id="5" name="Picture 2" descr="201 Figure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525" y="1191888"/>
            <a:ext cx="3067384" cy="32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67518" y="4433379"/>
            <a:ext cx="134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Source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62" y="1521691"/>
            <a:ext cx="1258454" cy="11980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261" y="2860963"/>
            <a:ext cx="1258454" cy="119802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652820" y="443337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Benchmarking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6263400" y="2620811"/>
            <a:ext cx="464080" cy="27207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882413" y="4422240"/>
            <a:ext cx="205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Metric</a:t>
            </a:r>
            <a:endParaRPr lang="en-US" dirty="0"/>
          </a:p>
        </p:txBody>
      </p:sp>
      <p:sp>
        <p:nvSpPr>
          <p:cNvPr id="20" name="Plus 19"/>
          <p:cNvSpPr/>
          <p:nvPr/>
        </p:nvSpPr>
        <p:spPr>
          <a:xfrm>
            <a:off x="4152845" y="2478610"/>
            <a:ext cx="542637" cy="482203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932560" y="1845300"/>
            <a:ext cx="276229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Confusion Matrix</a:t>
            </a:r>
          </a:p>
          <a:p>
            <a:pPr marL="285750" indent="-285750">
              <a:buFont typeface="Wingdings" charset="2"/>
              <a:buChar char="ü"/>
            </a:pPr>
            <a:endParaRPr lang="en-US" dirty="0"/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Conversion Rate</a:t>
            </a:r>
          </a:p>
          <a:p>
            <a:pPr marL="285750" indent="-285750">
              <a:buFont typeface="Wingdings" charset="2"/>
              <a:buChar char="ü"/>
            </a:pPr>
            <a:endParaRPr lang="en-US" dirty="0"/>
          </a:p>
          <a:p>
            <a:pPr marL="285750" indent="-285750">
              <a:buFont typeface="Wingdings" charset="2"/>
              <a:buChar char="ü"/>
            </a:pPr>
            <a:r>
              <a:rPr lang="en-US" dirty="0" err="1" smtClean="0"/>
              <a:t>Avg</a:t>
            </a:r>
            <a:r>
              <a:rPr lang="en-US" dirty="0" smtClean="0"/>
              <a:t> Movie rating</a:t>
            </a:r>
          </a:p>
          <a:p>
            <a:pPr marL="285750" indent="-285750">
              <a:buFont typeface="Wingdings" charset="2"/>
              <a:buChar char="ü"/>
            </a:pPr>
            <a:endParaRPr lang="en-US" dirty="0"/>
          </a:p>
          <a:p>
            <a:pPr marL="285750" indent="-285750">
              <a:buFont typeface="Wingdings" charset="2"/>
              <a:buChar char="ü"/>
            </a:pPr>
            <a:r>
              <a:rPr lang="en-US" dirty="0" err="1" smtClean="0"/>
              <a:t>Avg</a:t>
            </a:r>
            <a:r>
              <a:rPr lang="en-US" dirty="0" smtClean="0"/>
              <a:t> Box </a:t>
            </a:r>
            <a:r>
              <a:rPr lang="en-US" dirty="0" smtClean="0"/>
              <a:t>Office </a:t>
            </a:r>
            <a:r>
              <a:rPr lang="en-US" dirty="0" smtClean="0">
                <a:solidFill>
                  <a:srgbClr val="FF0000"/>
                </a:solidFill>
              </a:rPr>
              <a:t>Potential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015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Algorithm and Methodology</a:t>
            </a:r>
            <a:endParaRPr lang="en-US" sz="4000" dirty="0"/>
          </a:p>
        </p:txBody>
      </p:sp>
      <p:sp>
        <p:nvSpPr>
          <p:cNvPr id="10" name="Right Arrow 9"/>
          <p:cNvSpPr/>
          <p:nvPr/>
        </p:nvSpPr>
        <p:spPr>
          <a:xfrm>
            <a:off x="2633502" y="1634932"/>
            <a:ext cx="752054" cy="35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633502" y="1173267"/>
            <a:ext cx="75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Linear </a:t>
            </a:r>
          </a:p>
          <a:p>
            <a:r>
              <a:rPr lang="en-US" sz="1200" dirty="0" smtClean="0"/>
              <a:t>Classifier</a:t>
            </a:r>
            <a:endParaRPr lang="en-US" sz="12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86" y="1250499"/>
            <a:ext cx="1110642" cy="1173213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3511648" y="888082"/>
            <a:ext cx="1188351" cy="1311790"/>
            <a:chOff x="3539770" y="904937"/>
            <a:chExt cx="1258577" cy="148414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/>
            <a:srcRect l="-147" r="52669"/>
            <a:stretch/>
          </p:blipFill>
          <p:spPr>
            <a:xfrm>
              <a:off x="3539770" y="1250293"/>
              <a:ext cx="1243584" cy="1138784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539770" y="1403532"/>
              <a:ext cx="706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genre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43117" y="2019745"/>
              <a:ext cx="932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location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87996" y="1403532"/>
              <a:ext cx="7103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</a:t>
              </a:r>
              <a:r>
                <a:rPr lang="en-US" sz="1600" dirty="0" smtClean="0"/>
                <a:t>heme</a:t>
              </a:r>
              <a:endParaRPr lang="en-US" sz="16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586650" y="904937"/>
              <a:ext cx="1141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dirty="0" smtClean="0"/>
                <a:t>ttributes</a:t>
              </a:r>
              <a:endParaRPr lang="en-US" dirty="0"/>
            </a:p>
          </p:txBody>
        </p:sp>
      </p:grpSp>
      <p:sp>
        <p:nvSpPr>
          <p:cNvPr id="30" name="Right Arrow 29"/>
          <p:cNvSpPr/>
          <p:nvPr/>
        </p:nvSpPr>
        <p:spPr>
          <a:xfrm>
            <a:off x="5178799" y="1513131"/>
            <a:ext cx="848497" cy="352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130494" y="1082312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Clustering</a:t>
            </a:r>
          </a:p>
          <a:p>
            <a:r>
              <a:rPr lang="en-US" sz="1200" dirty="0" smtClean="0"/>
              <a:t>Analysis</a:t>
            </a:r>
            <a:endParaRPr lang="en-US" sz="12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404" y="1231786"/>
            <a:ext cx="2788284" cy="143521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25" y="5335323"/>
            <a:ext cx="814799" cy="81479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7091" y="3796047"/>
            <a:ext cx="912090" cy="63846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616361" y="936049"/>
            <a:ext cx="57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40" name="Right Arrow 39"/>
          <p:cNvSpPr/>
          <p:nvPr/>
        </p:nvSpPr>
        <p:spPr>
          <a:xfrm rot="19998896">
            <a:off x="5217764" y="2116143"/>
            <a:ext cx="874776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4434561" y="2262091"/>
            <a:ext cx="691825" cy="878274"/>
            <a:chOff x="3994018" y="2262090"/>
            <a:chExt cx="997438" cy="1148773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94018" y="2262090"/>
              <a:ext cx="997438" cy="1148773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4081648" y="2538700"/>
              <a:ext cx="781817" cy="543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Past </a:t>
              </a:r>
            </a:p>
            <a:p>
              <a:r>
                <a:rPr lang="en-US" sz="1050" dirty="0" smtClean="0"/>
                <a:t>scripts</a:t>
              </a:r>
              <a:endParaRPr lang="en-US" sz="1050" dirty="0"/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7091" y="2836477"/>
            <a:ext cx="828963" cy="828963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7481454" y="611908"/>
            <a:ext cx="1604818" cy="4421909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Arrow 43"/>
          <p:cNvSpPr/>
          <p:nvPr/>
        </p:nvSpPr>
        <p:spPr>
          <a:xfrm>
            <a:off x="6684818" y="3963687"/>
            <a:ext cx="796636" cy="49068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1690" y="3517261"/>
            <a:ext cx="1130456" cy="1002338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5423330" y="3247480"/>
            <a:ext cx="7894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dirty="0" smtClean="0"/>
              <a:t>anking</a:t>
            </a:r>
            <a:endParaRPr lang="en-US" sz="1600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10"/>
          <a:srcRect l="22429" t="11035" r="21508" b="21910"/>
          <a:stretch/>
        </p:blipFill>
        <p:spPr>
          <a:xfrm>
            <a:off x="4488436" y="3519727"/>
            <a:ext cx="466344" cy="55778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97037" y="3552704"/>
            <a:ext cx="507731" cy="507731"/>
          </a:xfrm>
          <a:prstGeom prst="rect">
            <a:avLst/>
          </a:prstGeom>
        </p:spPr>
      </p:pic>
      <p:sp>
        <p:nvSpPr>
          <p:cNvPr id="49" name="Left Arrow 48"/>
          <p:cNvSpPr/>
          <p:nvPr/>
        </p:nvSpPr>
        <p:spPr>
          <a:xfrm>
            <a:off x="3555912" y="4089288"/>
            <a:ext cx="1358047" cy="43031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994018" y="4454367"/>
            <a:ext cx="915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Sentiment</a:t>
            </a:r>
          </a:p>
          <a:p>
            <a:r>
              <a:rPr lang="en-US" sz="1400" dirty="0" smtClean="0"/>
              <a:t>Classifier</a:t>
            </a:r>
            <a:endParaRPr lang="en-US" sz="14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8586" y="3206539"/>
            <a:ext cx="1514295" cy="151429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785326" y="4428865"/>
            <a:ext cx="10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Adjusted</a:t>
            </a:r>
          </a:p>
          <a:p>
            <a:r>
              <a:rPr lang="en-US" dirty="0" smtClean="0"/>
              <a:t>Ranking</a:t>
            </a:r>
          </a:p>
        </p:txBody>
      </p:sp>
    </p:spTree>
    <p:extLst>
      <p:ext uri="{BB962C8B-B14F-4D97-AF65-F5344CB8AC3E}">
        <p14:creationId xmlns:p14="http://schemas.microsoft.com/office/powerpoint/2010/main" val="4176927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Factors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98" r="10179"/>
          <a:stretch/>
        </p:blipFill>
        <p:spPr>
          <a:xfrm>
            <a:off x="1435608" y="1062990"/>
            <a:ext cx="1421048" cy="22453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4091" y="3308326"/>
            <a:ext cx="2495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Fallacy: </a:t>
            </a:r>
          </a:p>
          <a:p>
            <a:r>
              <a:rPr lang="en-US" dirty="0"/>
              <a:t>O</a:t>
            </a:r>
            <a:r>
              <a:rPr lang="en-US" dirty="0" smtClean="0"/>
              <a:t>verestimat</a:t>
            </a:r>
            <a:r>
              <a:rPr lang="en-US" dirty="0" smtClean="0">
                <a:solidFill>
                  <a:srgbClr val="FF0000"/>
                </a:solidFill>
              </a:rPr>
              <a:t>ion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/>
              <a:t>a</a:t>
            </a:r>
            <a:r>
              <a:rPr lang="en-US" dirty="0" smtClean="0"/>
              <a:t>ccuracy of algorithm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-1" r="58170"/>
          <a:stretch/>
        </p:blipFill>
        <p:spPr>
          <a:xfrm>
            <a:off x="3569682" y="1252355"/>
            <a:ext cx="1115568" cy="28036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53181" y="4101873"/>
            <a:ext cx="2239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Interpretation </a:t>
            </a:r>
            <a:r>
              <a:rPr lang="en-US" dirty="0" smtClean="0"/>
              <a:t>Bias:</a:t>
            </a:r>
            <a:endParaRPr lang="en-US" dirty="0" smtClean="0"/>
          </a:p>
          <a:p>
            <a:r>
              <a:rPr lang="en-US" dirty="0" smtClean="0"/>
              <a:t>Does </a:t>
            </a:r>
            <a:r>
              <a:rPr lang="en-US" dirty="0" smtClean="0"/>
              <a:t>“sorry” really </a:t>
            </a:r>
            <a:r>
              <a:rPr lang="en-US" dirty="0" smtClean="0">
                <a:solidFill>
                  <a:srgbClr val="FF0000"/>
                </a:solidFill>
              </a:rPr>
              <a:t>mean</a:t>
            </a:r>
            <a:r>
              <a:rPr lang="en-US" dirty="0" smtClean="0"/>
              <a:t> </a:t>
            </a:r>
            <a:r>
              <a:rPr lang="en-US" dirty="0" smtClean="0"/>
              <a:t>“sorry”?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4076" t="6589" r="14244" b="9517"/>
          <a:stretch/>
        </p:blipFill>
        <p:spPr>
          <a:xfrm>
            <a:off x="5038185" y="918179"/>
            <a:ext cx="1824689" cy="22450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38185" y="3308326"/>
            <a:ext cx="1884350" cy="11250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sz="1600" dirty="0" smtClean="0"/>
              <a:t>Art </a:t>
            </a:r>
            <a:r>
              <a:rPr lang="en-US" sz="1600" dirty="0" smtClean="0"/>
              <a:t>vs</a:t>
            </a:r>
            <a:r>
              <a:rPr lang="en-US" sz="1600" dirty="0" smtClean="0">
                <a:solidFill>
                  <a:srgbClr val="FF0000"/>
                </a:solidFill>
              </a:rPr>
              <a:t>. </a:t>
            </a:r>
            <a:r>
              <a:rPr lang="en-US" sz="1600" dirty="0" smtClean="0"/>
              <a:t>Commerce: does </a:t>
            </a:r>
            <a:r>
              <a:rPr lang="en-US" sz="1600" dirty="0" smtClean="0"/>
              <a:t>the tool favor commercial </a:t>
            </a:r>
            <a:r>
              <a:rPr lang="en-US" sz="1600" dirty="0" smtClean="0"/>
              <a:t>success</a:t>
            </a:r>
            <a:r>
              <a:rPr lang="en-US" sz="1600" dirty="0" smtClean="0">
                <a:solidFill>
                  <a:srgbClr val="FF0000"/>
                </a:solidFill>
              </a:rPr>
              <a:t>?</a:t>
            </a:r>
            <a:r>
              <a:rPr lang="en-US" sz="1600" dirty="0" smtClean="0"/>
              <a:t> </a:t>
            </a:r>
            <a:endParaRPr lang="en-US" sz="16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27557" r="27679"/>
          <a:stretch/>
        </p:blipFill>
        <p:spPr>
          <a:xfrm>
            <a:off x="7123956" y="1484798"/>
            <a:ext cx="1900278" cy="24698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23956" y="4047511"/>
            <a:ext cx="1809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Fairness:</a:t>
            </a:r>
            <a:endParaRPr lang="en-US" sz="1400" dirty="0"/>
          </a:p>
          <a:p>
            <a:pPr algn="ctr"/>
            <a:r>
              <a:rPr lang="en-US" sz="1400" dirty="0"/>
              <a:t>W</a:t>
            </a:r>
            <a:r>
              <a:rPr lang="en-US" sz="1400" dirty="0" smtClean="0"/>
              <a:t>riters may consider the tool again creativity</a:t>
            </a:r>
          </a:p>
        </p:txBody>
      </p:sp>
    </p:spTree>
    <p:extLst>
      <p:ext uri="{BB962C8B-B14F-4D97-AF65-F5344CB8AC3E}">
        <p14:creationId xmlns:p14="http://schemas.microsoft.com/office/powerpoint/2010/main" val="3527582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35608" y="1085850"/>
            <a:ext cx="4502561" cy="360045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Enhance with additional wide spectrum of less known scripts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Amplify</a:t>
            </a:r>
            <a:r>
              <a:rPr lang="en-US" dirty="0" smtClean="0"/>
              <a:t> target </a:t>
            </a:r>
            <a:r>
              <a:rPr lang="en-US" dirty="0" smtClean="0"/>
              <a:t>segment and sub-segments of genres</a:t>
            </a:r>
          </a:p>
          <a:p>
            <a:r>
              <a:rPr lang="en-US" dirty="0" smtClean="0"/>
              <a:t>Provide feedback to writers</a:t>
            </a:r>
          </a:p>
          <a:p>
            <a:r>
              <a:rPr lang="en-US" dirty="0" smtClean="0"/>
              <a:t>Measure plot direction and dialog quality</a:t>
            </a:r>
          </a:p>
          <a:p>
            <a:r>
              <a:rPr lang="en-US" dirty="0" smtClean="0"/>
              <a:t>Analysis </a:t>
            </a:r>
            <a:r>
              <a:rPr lang="en-US" dirty="0" smtClean="0"/>
              <a:t>of </a:t>
            </a:r>
            <a:r>
              <a:rPr lang="en-US" dirty="0" smtClean="0"/>
              <a:t>other elements of movie production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7344" t="9779" r="4968" b="6740"/>
          <a:stretch/>
        </p:blipFill>
        <p:spPr>
          <a:xfrm>
            <a:off x="5733288" y="1353644"/>
            <a:ext cx="3227832" cy="233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78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7361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Solstice.thmx</Template>
  <TotalTime>165</TotalTime>
  <Words>214</Words>
  <Application>Microsoft Macintosh PowerPoint</Application>
  <PresentationFormat>On-screen Show (16:9)</PresentationFormat>
  <Paragraphs>57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Solstice</vt:lpstr>
      <vt:lpstr>Selecting Movie Scripts the Data Science Way</vt:lpstr>
      <vt:lpstr>Motivation</vt:lpstr>
      <vt:lpstr>Our Mission</vt:lpstr>
      <vt:lpstr>Data Source and Success Metric</vt:lpstr>
      <vt:lpstr>Algorithm and Methodology</vt:lpstr>
      <vt:lpstr>Risk Factors </vt:lpstr>
      <vt:lpstr>Future</vt:lpstr>
      <vt:lpstr>Q &amp; A</vt:lpstr>
    </vt:vector>
  </TitlesOfParts>
  <Company>ARM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Selecting Movie Scripts the Data Science Way</dc:title>
  <dc:creator>Qian Yu</dc:creator>
  <cp:lastModifiedBy>Natarajan Shankar</cp:lastModifiedBy>
  <cp:revision>18</cp:revision>
  <dcterms:created xsi:type="dcterms:W3CDTF">2016-08-15T04:42:25Z</dcterms:created>
  <dcterms:modified xsi:type="dcterms:W3CDTF">2016-08-15T13:49:04Z</dcterms:modified>
</cp:coreProperties>
</file>